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0"/>
  </p:notesMasterIdLst>
  <p:sldIdLst>
    <p:sldId id="256" r:id="rId4"/>
    <p:sldId id="295" r:id="rId5"/>
    <p:sldId id="299" r:id="rId6"/>
    <p:sldId id="298" r:id="rId7"/>
    <p:sldId id="297" r:id="rId8"/>
    <p:sldId id="300" r:id="rId9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 varScale="1">
        <p:scale>
          <a:sx n="98" d="100"/>
          <a:sy n="98" d="100"/>
        </p:scale>
        <p:origin x="1500" y="9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70550" cy="401002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17F384-3B2A-4874-A8A7-A62C5EB4608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11440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95173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1749344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9002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1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910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58960" y="631800"/>
            <a:ext cx="897228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8080" y="2484360"/>
            <a:ext cx="84704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55800" y="4235400"/>
            <a:ext cx="6975000" cy="17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3"/>
          <p:cNvPicPr/>
          <p:nvPr/>
        </p:nvPicPr>
        <p:blipFill>
          <a:blip r:embed="rId2" cstate="print"/>
          <a:stretch/>
        </p:blipFill>
        <p:spPr>
          <a:xfrm>
            <a:off x="-2607" y="0"/>
            <a:ext cx="10691813" cy="7380238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282760" y="6580080"/>
            <a:ext cx="38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42360" y="6888750"/>
            <a:ext cx="36856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За</a:t>
            </a:r>
            <a:r>
              <a:rPr lang="ru-RU" sz="1200" b="1" spc="-1" dirty="0">
                <a:solidFill>
                  <a:srgbClr val="17375E"/>
                </a:solidFill>
                <a:latin typeface="Arial"/>
                <a:ea typeface="Microsoft YaHei"/>
              </a:rPr>
              <a:t> </a:t>
            </a: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2024 год</a:t>
            </a:r>
            <a:endParaRPr lang="ru-RU" sz="1200" b="0" strike="noStrike" spc="-1" dirty="0">
              <a:latin typeface="XO Oriel"/>
            </a:endParaRPr>
          </a:p>
        </p:txBody>
      </p:sp>
      <p:pic>
        <p:nvPicPr>
          <p:cNvPr id="172" name="Picture 6"/>
          <p:cNvPicPr/>
          <p:nvPr/>
        </p:nvPicPr>
        <p:blipFill>
          <a:blip r:embed="rId3" cstate="print"/>
          <a:stretch/>
        </p:blipFill>
        <p:spPr>
          <a:xfrm>
            <a:off x="8858858" y="559080"/>
            <a:ext cx="1060200" cy="98532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3" name="CustomShape 5"/>
          <p:cNvSpPr/>
          <p:nvPr/>
        </p:nvSpPr>
        <p:spPr>
          <a:xfrm>
            <a:off x="6108043" y="759044"/>
            <a:ext cx="28526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Федеральная служба </a:t>
            </a:r>
            <a:endParaRPr lang="ru-RU" sz="12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Verdana"/>
                <a:ea typeface="Microsoft YaHei"/>
              </a:rPr>
              <a:t>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292480" y="3649680"/>
            <a:ext cx="7534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Нарушения безопасности движения на внеуличном транспорте Российской Федерации за 2024 года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014560" y="2438280"/>
            <a:ext cx="696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Информационно-аналитические и справочные материалы 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4718160" y="5945040"/>
            <a:ext cx="5609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Arial"/>
                <a:ea typeface="Microsoft YaHei"/>
              </a:rPr>
              <a:t>Управление государственного железнодорожного надзора Федеральной службы по надзору в сфере транспорта</a:t>
            </a:r>
            <a:endParaRPr lang="ru-RU" sz="1200" b="0" strike="noStrike" spc="-1" dirty="0">
              <a:latin typeface="XO Ori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20559" y="1772323"/>
            <a:ext cx="9993663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5"/>
          <p:cNvSpPr/>
          <p:nvPr/>
        </p:nvSpPr>
        <p:spPr>
          <a:xfrm>
            <a:off x="473781" y="1050219"/>
            <a:ext cx="604836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1F497D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Нормативная правовая база</a:t>
            </a:r>
            <a:endParaRPr lang="ru-RU" sz="1400" b="0" u="sng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2C5DAB9-F79F-4BF3-9BF1-A28545DA8905}"/>
              </a:ext>
            </a:extLst>
          </p:cNvPr>
          <p:cNvGrpSpPr/>
          <p:nvPr/>
        </p:nvGrpSpPr>
        <p:grpSpPr>
          <a:xfrm>
            <a:off x="496810" y="1867956"/>
            <a:ext cx="9933834" cy="1232363"/>
            <a:chOff x="411210" y="1243126"/>
            <a:chExt cx="6507750" cy="1232363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43725E9-FB65-42E7-BC88-86AE03E35A08}"/>
                </a:ext>
              </a:extLst>
            </p:cNvPr>
            <p:cNvSpPr/>
            <p:nvPr/>
          </p:nvSpPr>
          <p:spPr>
            <a:xfrm>
              <a:off x="586471" y="1244383"/>
              <a:ext cx="6332489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 Министерства транспорта Российской Федерации от 15.02.2023 № 43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определении Порядка расследования и учета транспортных происшествий, аварий и чрезвычайных ситуаций техногенного характера на внеуличном транспорте (за исключением канатных дорог, фуникулеров, входящих в состав инфраструктуры внеуличного транспорта лифтов, подъемных платформ для инвалидов, пассажирских конвейеров (движущихся пешеходных дорожек) и эскалаторов, а также иных объектов инфраструктуры внеуличного транспорта, относящихся к опасным производственным объектам, указанным в пункте 1 статьи 2 Федерального закона от 21 июля 1997 г. </a:t>
              </a:r>
              <a:b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116-ФЗ «О промышленной безопасности опасных производственных объектов»</a:t>
              </a:r>
              <a:endPara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Группа 103">
              <a:extLst>
                <a:ext uri="{FF2B5EF4-FFF2-40B4-BE49-F238E27FC236}">
                  <a16:creationId xmlns:a16="http://schemas.microsoft.com/office/drawing/2014/main" id="{422704FE-E3EB-4FBC-88A5-8B5F5A4899CB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27" name="Левая круглая скобка 105">
                <a:extLst>
                  <a:ext uri="{FF2B5EF4-FFF2-40B4-BE49-F238E27FC236}">
                    <a16:creationId xmlns:a16="http://schemas.microsoft.com/office/drawing/2014/main" id="{320792F1-4DA5-492F-AA73-279156A0BD6D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28" name="Прямая соединительная линия 106">
                <a:extLst>
                  <a:ext uri="{FF2B5EF4-FFF2-40B4-BE49-F238E27FC236}">
                    <a16:creationId xmlns:a16="http://schemas.microsoft.com/office/drawing/2014/main" id="{85ECDA1E-87CE-4657-90F0-6F90ABB7F3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D8D219F-839E-4654-B2EC-E53130AA9C97}"/>
              </a:ext>
            </a:extLst>
          </p:cNvPr>
          <p:cNvGrpSpPr/>
          <p:nvPr/>
        </p:nvGrpSpPr>
        <p:grpSpPr>
          <a:xfrm>
            <a:off x="516411" y="3193921"/>
            <a:ext cx="9933834" cy="1568482"/>
            <a:chOff x="411210" y="1243125"/>
            <a:chExt cx="6507750" cy="1568482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6ECE694B-2FB0-475C-A08B-1C861BACFA1F}"/>
                </a:ext>
              </a:extLst>
            </p:cNvPr>
            <p:cNvSpPr/>
            <p:nvPr/>
          </p:nvSpPr>
          <p:spPr>
            <a:xfrm>
              <a:off x="586471" y="1244383"/>
              <a:ext cx="6332489" cy="15672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Приказы Министерства транспорта Российской Федерации: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21.12.2018 № 468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29.01.2019 № 25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технической эксплуатации монорельсового транспорта»;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26.10.2018 № 386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метрополитена»;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486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подвесной канатной дорогой транспортной»;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29.12.2018 № 485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фуникулером транспортным»;</a:t>
              </a:r>
            </a:p>
            <a:p>
              <a:pPr algn="just">
                <a:lnSpc>
                  <a:spcPct val="110000"/>
                </a:lnSpc>
              </a:pPr>
              <a:r>
                <a:rPr lang="ru-RU" sz="1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 12.11.2018 № 404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«Об утверждении Типовых правил пользования монорельсовым транспортом».</a:t>
              </a:r>
            </a:p>
          </p:txBody>
        </p:sp>
        <p:grpSp>
          <p:nvGrpSpPr>
            <p:cNvPr id="32" name="Группа 103">
              <a:extLst>
                <a:ext uri="{FF2B5EF4-FFF2-40B4-BE49-F238E27FC236}">
                  <a16:creationId xmlns:a16="http://schemas.microsoft.com/office/drawing/2014/main" id="{F6563E68-1EF1-4494-93DA-B5C7124AB9AB}"/>
                </a:ext>
              </a:extLst>
            </p:cNvPr>
            <p:cNvGrpSpPr/>
            <p:nvPr/>
          </p:nvGrpSpPr>
          <p:grpSpPr>
            <a:xfrm rot="10800000" flipH="1">
              <a:off x="411210" y="1243125"/>
              <a:ext cx="3127833" cy="1508231"/>
              <a:chOff x="4334979" y="-1221052"/>
              <a:chExt cx="1673770" cy="3867933"/>
            </a:xfrm>
          </p:grpSpPr>
          <p:sp>
            <p:nvSpPr>
              <p:cNvPr id="33" name="Левая круглая скобка 105">
                <a:extLst>
                  <a:ext uri="{FF2B5EF4-FFF2-40B4-BE49-F238E27FC236}">
                    <a16:creationId xmlns:a16="http://schemas.microsoft.com/office/drawing/2014/main" id="{10EFED28-25AB-4EA3-8C32-8F450A545E59}"/>
                  </a:ext>
                </a:extLst>
              </p:cNvPr>
              <p:cNvSpPr/>
              <p:nvPr/>
            </p:nvSpPr>
            <p:spPr>
              <a:xfrm>
                <a:off x="4334979" y="-1221052"/>
                <a:ext cx="84230" cy="3867933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4" name="Прямая соединительная линия 106">
                <a:extLst>
                  <a:ext uri="{FF2B5EF4-FFF2-40B4-BE49-F238E27FC236}">
                    <a16:creationId xmlns:a16="http://schemas.microsoft.com/office/drawing/2014/main" id="{9057B3D8-F2D2-428F-91D0-D512A410645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0119BDAF-AA94-4061-9947-9C56EE81DB24}"/>
              </a:ext>
            </a:extLst>
          </p:cNvPr>
          <p:cNvGrpSpPr/>
          <p:nvPr/>
        </p:nvGrpSpPr>
        <p:grpSpPr>
          <a:xfrm>
            <a:off x="516412" y="4778720"/>
            <a:ext cx="9933834" cy="2664414"/>
            <a:chOff x="411210" y="1243126"/>
            <a:chExt cx="6507750" cy="1231103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DFCBCD8-A51F-4C0A-A284-779D4519F540}"/>
                </a:ext>
              </a:extLst>
            </p:cNvPr>
            <p:cNvSpPr/>
            <p:nvPr/>
          </p:nvSpPr>
          <p:spPr>
            <a:xfrm>
              <a:off x="586471" y="1244383"/>
              <a:ext cx="63324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НПА субъектов Российской Федерации:</a:t>
              </a:r>
            </a:p>
            <a:p>
              <a:pPr algn="just"/>
              <a:endPara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7" name="Группа 103">
              <a:extLst>
                <a:ext uri="{FF2B5EF4-FFF2-40B4-BE49-F238E27FC236}">
                  <a16:creationId xmlns:a16="http://schemas.microsoft.com/office/drawing/2014/main" id="{E37A028E-8594-492A-9F30-AF6AC4CF6480}"/>
                </a:ext>
              </a:extLst>
            </p:cNvPr>
            <p:cNvGrpSpPr/>
            <p:nvPr/>
          </p:nvGrpSpPr>
          <p:grpSpPr>
            <a:xfrm rot="10800000" flipH="1">
              <a:off x="411210" y="1243126"/>
              <a:ext cx="3127833" cy="1231103"/>
              <a:chOff x="4334979" y="-510345"/>
              <a:chExt cx="1673770" cy="3157225"/>
            </a:xfrm>
          </p:grpSpPr>
          <p:sp>
            <p:nvSpPr>
              <p:cNvPr id="38" name="Левая круглая скобка 105">
                <a:extLst>
                  <a:ext uri="{FF2B5EF4-FFF2-40B4-BE49-F238E27FC236}">
                    <a16:creationId xmlns:a16="http://schemas.microsoft.com/office/drawing/2014/main" id="{77641B19-C074-4E7A-A4FC-5B9746F454D7}"/>
                  </a:ext>
                </a:extLst>
              </p:cNvPr>
              <p:cNvSpPr/>
              <p:nvPr/>
            </p:nvSpPr>
            <p:spPr>
              <a:xfrm>
                <a:off x="4334979" y="-510345"/>
                <a:ext cx="84230" cy="3157225"/>
              </a:xfrm>
              <a:prstGeom prst="leftBracket">
                <a:avLst>
                  <a:gd name="adj" fmla="val 104283"/>
                </a:avLst>
              </a:prstGeom>
              <a:noFill/>
              <a:ln w="28575">
                <a:solidFill>
                  <a:srgbClr val="0864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64286" tIns="32143" rIns="64286" bIns="32143" anchor="ctr"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:endParaRPr lang="ru-RU" sz="1714" spc="-1" dirty="0">
                  <a:solidFill>
                    <a:srgbClr val="000000"/>
                  </a:solidFill>
                  <a:latin typeface="RF Dewi" panose="00000500000000000000" charset="-52"/>
                  <a:ea typeface="Arial"/>
                </a:endParaRPr>
              </a:p>
            </p:txBody>
          </p:sp>
          <p:cxnSp>
            <p:nvCxnSpPr>
              <p:cNvPr id="39" name="Прямая соединительная линия 106">
                <a:extLst>
                  <a:ext uri="{FF2B5EF4-FFF2-40B4-BE49-F238E27FC236}">
                    <a16:creationId xmlns:a16="http://schemas.microsoft.com/office/drawing/2014/main" id="{DC947C90-4542-415F-AA00-A86974CD1EC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419209" y="2646151"/>
                <a:ext cx="1589540" cy="3"/>
              </a:xfrm>
              <a:prstGeom prst="straightConnector1">
                <a:avLst/>
              </a:prstGeom>
              <a:ln w="28575">
                <a:solidFill>
                  <a:srgbClr val="086489"/>
                </a:solidFill>
                <a:round/>
              </a:ln>
            </p:spPr>
          </p:cxnSp>
        </p:grpSp>
      </p:grp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9A66E6-70B3-4EE7-9DB3-9AF84FFEF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21596"/>
              </p:ext>
            </p:extLst>
          </p:nvPr>
        </p:nvGraphicFramePr>
        <p:xfrm>
          <a:off x="769117" y="5065694"/>
          <a:ext cx="974510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0152">
                  <a:extLst>
                    <a:ext uri="{9D8B030D-6E8A-4147-A177-3AD203B41FA5}">
                      <a16:colId xmlns:a16="http://schemas.microsoft.com/office/drawing/2014/main" val="4291798903"/>
                    </a:ext>
                  </a:extLst>
                </a:gridCol>
                <a:gridCol w="2978610">
                  <a:extLst>
                    <a:ext uri="{9D8B030D-6E8A-4147-A177-3AD203B41FA5}">
                      <a16:colId xmlns:a16="http://schemas.microsoft.com/office/drawing/2014/main" val="392841796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9922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Москва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(28.04.2020 № 468-пп);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(03.12.2024 № 2757-пп);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Монорельсовый транспорт (28.04.2020 № 469-пп);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Монорельсовый транспорт (03.12.2024 № 2758-пп)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Нижегородская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(26.03.2021 № 217);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(11.08.2020 № 663);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(27.10.2021 № 955)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Санкт – Петербург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(29.09.2020 № 775);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(29.09.2020 № 776)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Самарская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(19.12.2019 № 958);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(27.08.2019 № 593)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Новосибирская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(28.10.2019 № 417п)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(17.09.2019 № 374п)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Свердловская область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(20.02.2020 № 89-ПП)</a:t>
                      </a:r>
                    </a:p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(07.11.2019 № 780-ПП)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10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Республика Татарстан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ПТЭ Метрополитен (22.12.2020 № 1175);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Метрополитен (04.11.2020 № 993)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Приморский край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Фуникулер транспортный (10.02.2020 № 82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Калининградская область</a:t>
                      </a:r>
                    </a:p>
                    <a:p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Канатная дорога транспортная (27.05.2019 № 363)</a:t>
                      </a:r>
                    </a:p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66CC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871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1C7021-CFD3-43F3-8BB4-67F1F5A969C7}"/>
              </a:ext>
            </a:extLst>
          </p:cNvPr>
          <p:cNvSpPr txBox="1"/>
          <p:nvPr/>
        </p:nvSpPr>
        <p:spPr>
          <a:xfrm>
            <a:off x="744780" y="1350403"/>
            <a:ext cx="97694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29.12.2017 № 442-ФЗ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внеуличном транспорте и о внесении изменений в отдельные законодательные акты                                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Российской Федерации»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1586BF40-90A0-4DFD-865F-D9235BE85F06}"/>
              </a:ext>
            </a:extLst>
          </p:cNvPr>
          <p:cNvSpPr/>
          <p:nvPr/>
        </p:nvSpPr>
        <p:spPr>
          <a:xfrm rot="10800000" flipH="1">
            <a:off x="496809" y="1377768"/>
            <a:ext cx="240271" cy="386402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714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cxnSp>
        <p:nvCxnSpPr>
          <p:cNvPr id="42" name="Прямая соединительная линия 106">
            <a:extLst>
              <a:ext uri="{FF2B5EF4-FFF2-40B4-BE49-F238E27FC236}">
                <a16:creationId xmlns:a16="http://schemas.microsoft.com/office/drawing/2014/main" id="{22B9CBF6-1F90-49C8-9D15-8FC4115B359F}"/>
              </a:ext>
            </a:extLst>
          </p:cNvPr>
          <p:cNvCxnSpPr>
            <a:cxnSpLocks/>
          </p:cNvCxnSpPr>
          <p:nvPr/>
        </p:nvCxnSpPr>
        <p:spPr>
          <a:xfrm flipV="1">
            <a:off x="737080" y="1378052"/>
            <a:ext cx="4534248" cy="1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</p:spTree>
    <p:extLst>
      <p:ext uri="{BB962C8B-B14F-4D97-AF65-F5344CB8AC3E}">
        <p14:creationId xmlns:p14="http://schemas.microsoft.com/office/powerpoint/2010/main" val="406035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0" y="1799"/>
            <a:ext cx="10691812" cy="7559675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556374" y="19455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29AFDE8-6680-4D4B-AF29-8033C398FDB0}"/>
              </a:ext>
            </a:extLst>
          </p:cNvPr>
          <p:cNvSpPr/>
          <p:nvPr/>
        </p:nvSpPr>
        <p:spPr>
          <a:xfrm>
            <a:off x="280762" y="228422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13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64</a:t>
            </a:r>
            <a:r>
              <a:rPr lang="en-US" sz="1400" b="1" dirty="0">
                <a:solidFill>
                  <a:srgbClr val="086489"/>
                </a:solidFill>
                <a:latin typeface="RF Dewi" panose="00000500000000000000" charset="-52"/>
              </a:rPr>
              <a:t>,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11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км.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6671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2 246 133 013 чел.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9" name="Левая круглая скобка 105">
            <a:extLst>
              <a:ext uri="{FF2B5EF4-FFF2-40B4-BE49-F238E27FC236}">
                <a16:creationId xmlns:a16="http://schemas.microsoft.com/office/drawing/2014/main" id="{50A7C4F9-146C-4F52-BE27-A2EFAA44D80F}"/>
              </a:ext>
            </a:extLst>
          </p:cNvPr>
          <p:cNvSpPr/>
          <p:nvPr/>
        </p:nvSpPr>
        <p:spPr>
          <a:xfrm>
            <a:off x="187492" y="2196329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A13ED2F8-22E0-47DF-98EB-9097887066A2}"/>
              </a:ext>
            </a:extLst>
          </p:cNvPr>
          <p:cNvSpPr/>
          <p:nvPr/>
        </p:nvSpPr>
        <p:spPr>
          <a:xfrm>
            <a:off x="357440" y="1940284"/>
            <a:ext cx="2941596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Москва (метрополитен)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E59D1EC-811D-408D-BA68-7239004AC1E1}"/>
              </a:ext>
            </a:extLst>
          </p:cNvPr>
          <p:cNvSpPr/>
          <p:nvPr/>
        </p:nvSpPr>
        <p:spPr>
          <a:xfrm>
            <a:off x="311513" y="3607380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393,23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1978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686 139 006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38" name="Левая круглая скобка 105">
            <a:extLst>
              <a:ext uri="{FF2B5EF4-FFF2-40B4-BE49-F238E27FC236}">
                <a16:creationId xmlns:a16="http://schemas.microsoft.com/office/drawing/2014/main" id="{7D40B0FB-654F-4278-9F07-082F023D4021}"/>
              </a:ext>
            </a:extLst>
          </p:cNvPr>
          <p:cNvSpPr/>
          <p:nvPr/>
        </p:nvSpPr>
        <p:spPr>
          <a:xfrm>
            <a:off x="218243" y="3523388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D3D7758-7BF9-4580-B736-EA3578AB9360}"/>
              </a:ext>
            </a:extLst>
          </p:cNvPr>
          <p:cNvSpPr/>
          <p:nvPr/>
        </p:nvSpPr>
        <p:spPr>
          <a:xfrm>
            <a:off x="373048" y="3267385"/>
            <a:ext cx="2995842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Санкт-Петербург (метрополитен)</a:t>
            </a: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44F20F54-3BF6-4D50-A317-51F8F4E5A6F4}"/>
              </a:ext>
            </a:extLst>
          </p:cNvPr>
          <p:cNvSpPr/>
          <p:nvPr/>
        </p:nvSpPr>
        <p:spPr>
          <a:xfrm>
            <a:off x="187492" y="6356010"/>
            <a:ext cx="166784" cy="1126646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03E90CB-FAD7-40A4-8E19-D6BD19331E6F}"/>
              </a:ext>
            </a:extLst>
          </p:cNvPr>
          <p:cNvSpPr/>
          <p:nvPr/>
        </p:nvSpPr>
        <p:spPr>
          <a:xfrm>
            <a:off x="322541" y="6100007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Самара (метрополитен)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1FD243C-9821-4797-A2E4-33904AD89706}"/>
              </a:ext>
            </a:extLst>
          </p:cNvPr>
          <p:cNvSpPr/>
          <p:nvPr/>
        </p:nvSpPr>
        <p:spPr>
          <a:xfrm>
            <a:off x="253491" y="5027075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69,99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130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35 939 997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4" name="Левая круглая скобка 105">
            <a:extLst>
              <a:ext uri="{FF2B5EF4-FFF2-40B4-BE49-F238E27FC236}">
                <a16:creationId xmlns:a16="http://schemas.microsoft.com/office/drawing/2014/main" id="{16D490C6-696C-40CA-8F77-F655C6DC2A96}"/>
              </a:ext>
            </a:extLst>
          </p:cNvPr>
          <p:cNvSpPr/>
          <p:nvPr/>
        </p:nvSpPr>
        <p:spPr>
          <a:xfrm>
            <a:off x="218243" y="4961706"/>
            <a:ext cx="154805" cy="1077218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7B6C05FE-07BA-4432-A702-9A7756BC9FE5}"/>
              </a:ext>
            </a:extLst>
          </p:cNvPr>
          <p:cNvSpPr/>
          <p:nvPr/>
        </p:nvSpPr>
        <p:spPr>
          <a:xfrm>
            <a:off x="373048" y="4705703"/>
            <a:ext cx="3052204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Нижний Новгород (метрополитен)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6928D9DC-749F-4376-A430-7625151A5B9D}"/>
              </a:ext>
            </a:extLst>
          </p:cNvPr>
          <p:cNvSpPr/>
          <p:nvPr/>
        </p:nvSpPr>
        <p:spPr>
          <a:xfrm>
            <a:off x="3979906" y="6405465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42,55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15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39 447 007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47" name="Левая круглая скобка 105">
            <a:extLst>
              <a:ext uri="{FF2B5EF4-FFF2-40B4-BE49-F238E27FC236}">
                <a16:creationId xmlns:a16="http://schemas.microsoft.com/office/drawing/2014/main" id="{88ACF8AD-A6E5-431F-B4BC-D9480320F11D}"/>
              </a:ext>
            </a:extLst>
          </p:cNvPr>
          <p:cNvSpPr/>
          <p:nvPr/>
        </p:nvSpPr>
        <p:spPr>
          <a:xfrm>
            <a:off x="3944658" y="6340096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D3EF960-4E93-4EB5-B825-CDBFCE1A5781}"/>
              </a:ext>
            </a:extLst>
          </p:cNvPr>
          <p:cNvSpPr/>
          <p:nvPr/>
        </p:nvSpPr>
        <p:spPr>
          <a:xfrm>
            <a:off x="4099462" y="6084093"/>
            <a:ext cx="2935461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Казань (метрополитен)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4E58FF-0117-42CC-B98A-F3DBBA715869}"/>
              </a:ext>
            </a:extLst>
          </p:cNvPr>
          <p:cNvSpPr/>
          <p:nvPr/>
        </p:nvSpPr>
        <p:spPr>
          <a:xfrm>
            <a:off x="4015793" y="4960852"/>
            <a:ext cx="47845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47,2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104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86 112 964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0" name="Левая круглая скобка 105">
            <a:extLst>
              <a:ext uri="{FF2B5EF4-FFF2-40B4-BE49-F238E27FC236}">
                <a16:creationId xmlns:a16="http://schemas.microsoft.com/office/drawing/2014/main" id="{191E6EB6-3362-4413-974C-18AC52D89DB0}"/>
              </a:ext>
            </a:extLst>
          </p:cNvPr>
          <p:cNvSpPr/>
          <p:nvPr/>
        </p:nvSpPr>
        <p:spPr>
          <a:xfrm>
            <a:off x="3980545" y="4895483"/>
            <a:ext cx="186540" cy="97330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E335D625-33E8-4AED-954D-258FD0F1D691}"/>
              </a:ext>
            </a:extLst>
          </p:cNvPr>
          <p:cNvSpPr/>
          <p:nvPr/>
        </p:nvSpPr>
        <p:spPr>
          <a:xfrm>
            <a:off x="4097439" y="4608822"/>
            <a:ext cx="2976495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Новосибирск (метрополитен)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A8E6A-03EF-4917-9766-070595D1334D}"/>
              </a:ext>
            </a:extLst>
          </p:cNvPr>
          <p:cNvSpPr/>
          <p:nvPr/>
        </p:nvSpPr>
        <p:spPr>
          <a:xfrm>
            <a:off x="8275092" y="5498499"/>
            <a:ext cx="231007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40,3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70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48 026 456  чел. –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53" name="Левая круглая скобка 105">
            <a:extLst>
              <a:ext uri="{FF2B5EF4-FFF2-40B4-BE49-F238E27FC236}">
                <a16:creationId xmlns:a16="http://schemas.microsoft.com/office/drawing/2014/main" id="{FCE1ADF6-3FBF-4E24-B814-EE2CCE727337}"/>
              </a:ext>
            </a:extLst>
          </p:cNvPr>
          <p:cNvSpPr/>
          <p:nvPr/>
        </p:nvSpPr>
        <p:spPr>
          <a:xfrm>
            <a:off x="8221654" y="5510154"/>
            <a:ext cx="138172" cy="1585049"/>
          </a:xfrm>
          <a:prstGeom prst="leftBracket">
            <a:avLst>
              <a:gd name="adj" fmla="val 104283"/>
            </a:avLst>
          </a:prstGeom>
          <a:noFill/>
          <a:ln w="19050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2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3D29222-5B70-4060-AA22-34323BA60D51}"/>
              </a:ext>
            </a:extLst>
          </p:cNvPr>
          <p:cNvSpPr/>
          <p:nvPr/>
        </p:nvSpPr>
        <p:spPr>
          <a:xfrm>
            <a:off x="8154439" y="5188782"/>
            <a:ext cx="2484163" cy="309717"/>
          </a:xfrm>
          <a:prstGeom prst="roundRect">
            <a:avLst>
              <a:gd name="adj" fmla="val 44382"/>
            </a:avLst>
          </a:prstGeom>
          <a:solidFill>
            <a:srgbClr val="086489"/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bg1"/>
                </a:solidFill>
                <a:latin typeface="RF Dewi" panose="00000500000000000000" charset="-52"/>
              </a:rPr>
              <a:t>Екатеринбург (метрополитен)</a:t>
            </a: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id="{10A22DAE-38B7-4298-8A47-9A4AE3EB4972}"/>
              </a:ext>
            </a:extLst>
          </p:cNvPr>
          <p:cNvSpPr/>
          <p:nvPr/>
        </p:nvSpPr>
        <p:spPr>
          <a:xfrm>
            <a:off x="259713" y="1236821"/>
            <a:ext cx="60483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Информация об объектах инфраструктуры </a:t>
            </a:r>
          </a:p>
          <a:p>
            <a:pPr>
              <a:lnSpc>
                <a:spcPct val="100000"/>
              </a:lnSpc>
            </a:pPr>
            <a:r>
              <a:rPr lang="ru-RU" sz="1400" b="1" u="sng" dirty="0">
                <a:solidFill>
                  <a:srgbClr val="002060"/>
                </a:solidFill>
                <a:latin typeface="RF Dewi" panose="00000500000000000000" charset="-52"/>
              </a:rPr>
              <a:t>(Метрополитен)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7A1F7-E1B9-41F4-8291-22F1AB9702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5049" r="23309" b="15899"/>
          <a:stretch/>
        </p:blipFill>
        <p:spPr>
          <a:xfrm>
            <a:off x="4842762" y="1083886"/>
            <a:ext cx="5662047" cy="350377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E2599A3-0F7E-4DA7-9416-B70264CCB166}"/>
              </a:ext>
            </a:extLst>
          </p:cNvPr>
          <p:cNvSpPr txBox="1"/>
          <p:nvPr/>
        </p:nvSpPr>
        <p:spPr>
          <a:xfrm>
            <a:off x="9442745" y="4372221"/>
            <a:ext cx="984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ВЛАДИВОСТОК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9AA951-6422-4BAB-B6D5-5C34E5321EBA}"/>
              </a:ext>
            </a:extLst>
          </p:cNvPr>
          <p:cNvSpPr txBox="1"/>
          <p:nvPr/>
        </p:nvSpPr>
        <p:spPr>
          <a:xfrm>
            <a:off x="4555188" y="208326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КАЛИНИНГРАДСКАЯ</a:t>
            </a:r>
          </a:p>
          <a:p>
            <a:r>
              <a:rPr lang="ru-RU" sz="800" b="1" dirty="0">
                <a:solidFill>
                  <a:srgbClr val="1F497D"/>
                </a:solidFill>
              </a:rPr>
              <a:t>ОБЛАСТЬ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1A76C-3F3B-4FF7-A221-94FD33A99D8A}"/>
              </a:ext>
            </a:extLst>
          </p:cNvPr>
          <p:cNvSpPr txBox="1"/>
          <p:nvPr/>
        </p:nvSpPr>
        <p:spPr>
          <a:xfrm>
            <a:off x="5815557" y="2352568"/>
            <a:ext cx="1172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САНКТ-ПЕТЕРБУРГ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E2D3CF-65CA-42CB-9823-97D188A6C615}"/>
              </a:ext>
            </a:extLst>
          </p:cNvPr>
          <p:cNvSpPr txBox="1"/>
          <p:nvPr/>
        </p:nvSpPr>
        <p:spPr>
          <a:xfrm>
            <a:off x="5729287" y="3441912"/>
            <a:ext cx="5757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САМАРА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B2EB34-B5C6-41FE-B442-3B5B897671E6}"/>
              </a:ext>
            </a:extLst>
          </p:cNvPr>
          <p:cNvSpPr txBox="1"/>
          <p:nvPr/>
        </p:nvSpPr>
        <p:spPr>
          <a:xfrm>
            <a:off x="6045779" y="3079187"/>
            <a:ext cx="5517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КАЗАНЬ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4512E9-4194-482D-845A-9F58278A2405}"/>
              </a:ext>
            </a:extLst>
          </p:cNvPr>
          <p:cNvSpPr txBox="1"/>
          <p:nvPr/>
        </p:nvSpPr>
        <p:spPr>
          <a:xfrm>
            <a:off x="5474391" y="2697666"/>
            <a:ext cx="6823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1F497D"/>
                </a:solidFill>
              </a:rPr>
              <a:t>МОСКВА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7F631AB-7446-4683-9F06-B9F4E0211560}"/>
              </a:ext>
            </a:extLst>
          </p:cNvPr>
          <p:cNvSpPr txBox="1"/>
          <p:nvPr/>
        </p:nvSpPr>
        <p:spPr>
          <a:xfrm>
            <a:off x="6504904" y="3270727"/>
            <a:ext cx="88517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ЕКАТЕРИТБУРГ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26E4A9E-81A9-4990-A0BC-2FE7258B766F}"/>
              </a:ext>
            </a:extLst>
          </p:cNvPr>
          <p:cNvSpPr txBox="1"/>
          <p:nvPr/>
        </p:nvSpPr>
        <p:spPr>
          <a:xfrm>
            <a:off x="7266309" y="3708158"/>
            <a:ext cx="88838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>
                <a:solidFill>
                  <a:srgbClr val="1F497D"/>
                </a:solidFill>
              </a:rPr>
              <a:t>НОВОСИБИРСК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4CC869F1-1B43-4A19-AE26-A2BCA118EE38}"/>
              </a:ext>
            </a:extLst>
          </p:cNvPr>
          <p:cNvSpPr/>
          <p:nvPr/>
        </p:nvSpPr>
        <p:spPr>
          <a:xfrm>
            <a:off x="202984" y="6421379"/>
            <a:ext cx="47845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31,5 км.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Эксплуатационная длина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метрополитена в однопутном исчислении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50 ед. 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Подвижного состава для перевозки </a:t>
            </a:r>
          </a:p>
          <a:p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                  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  <a:p>
            <a:r>
              <a:rPr lang="ru-RU" sz="1400" b="1" dirty="0">
                <a:solidFill>
                  <a:srgbClr val="086489"/>
                </a:solidFill>
                <a:latin typeface="RF Dewi" panose="00000500000000000000" charset="-52"/>
              </a:rPr>
              <a:t>12 581 339 чел. - </a:t>
            </a: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F Dewi" panose="00000500000000000000" charset="-52"/>
              </a:rPr>
              <a:t>Количество перевезенных пассажиров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489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/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Информация о нарушениях безопасности движения</a:t>
            </a:r>
            <a:endParaRPr lang="ru-RU" sz="1400" u="sng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8421B580-C40B-4514-9DE0-C98B705DD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331591"/>
              </p:ext>
            </p:extLst>
          </p:nvPr>
        </p:nvGraphicFramePr>
        <p:xfrm>
          <a:off x="859402" y="1812444"/>
          <a:ext cx="9197371" cy="531051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06155">
                  <a:extLst>
                    <a:ext uri="{9D8B030D-6E8A-4147-A177-3AD203B41FA5}">
                      <a16:colId xmlns:a16="http://schemas.microsoft.com/office/drawing/2014/main" val="552512113"/>
                    </a:ext>
                  </a:extLst>
                </a:gridCol>
                <a:gridCol w="1928582">
                  <a:extLst>
                    <a:ext uri="{9D8B030D-6E8A-4147-A177-3AD203B41FA5}">
                      <a16:colId xmlns:a16="http://schemas.microsoft.com/office/drawing/2014/main" val="1532631945"/>
                    </a:ext>
                  </a:extLst>
                </a:gridCol>
                <a:gridCol w="1762634">
                  <a:extLst>
                    <a:ext uri="{9D8B030D-6E8A-4147-A177-3AD203B41FA5}">
                      <a16:colId xmlns:a16="http://schemas.microsoft.com/office/drawing/2014/main" val="454679905"/>
                    </a:ext>
                  </a:extLst>
                </a:gridCol>
              </a:tblGrid>
              <a:tr h="28944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4C6067"/>
                        </a:solidFill>
                        <a:effectLst/>
                        <a:latin typeface="RF Dewi" panose="0000050000000000000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2024 г.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34878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чрезвычайных ситуаций техногенного характера –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989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погиб 1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5668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5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030459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причинен вред здоровью 50 и более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4939027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поврежден подвижной состав внеуличного транспорта до степени  исключения из инвентаря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461346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более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5033634"/>
                  </a:ext>
                </a:extLst>
              </a:tr>
              <a:tr h="204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аварий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тяжкий вред здоровью менее 5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78948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причинён вред здоровью от 20 до 50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793606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44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поврежден подвижной состав внеуличного транспорта в объеме капитального ремонта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93213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полный перерыв движения подвижного состава хотя бы по одному из путей на перегоне (станции) составил  от 1 до 2 часов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732253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транспортных происшествий - всего, в том числе в результате которых: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94684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  причинён вред здоровью менее 20 человек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4752490"/>
                  </a:ext>
                </a:extLst>
              </a:tr>
              <a:tr h="35860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</a:rPr>
                        <a:t>   полный перерыв движения подвижного состава хотя бы по одному из путей на перегоне (станции) составил от 0,5 до 1 часа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kern="1200" dirty="0">
                          <a:solidFill>
                            <a:srgbClr val="4C6067"/>
                          </a:solidFill>
                          <a:effectLst/>
                          <a:latin typeface="RF Dewi" panose="00000500000000000000" charset="-52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861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94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-1" y="1"/>
            <a:ext cx="10691813" cy="717228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603277" y="152100"/>
            <a:ext cx="703080" cy="6519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70C0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solidFill>
                <a:srgbClr val="0070C0"/>
              </a:solidFill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0" y="986775"/>
            <a:ext cx="10691812" cy="5973566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724020" y="1069549"/>
            <a:ext cx="924377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u="sng" spc="-1" dirty="0">
                <a:solidFill>
                  <a:srgbClr val="1F497D"/>
                </a:solidFill>
                <a:ea typeface="Microsoft YaHei"/>
              </a:rPr>
              <a:t>Анализ событий, которые могут привести к нарушениям безопасности движения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68E24E4-7091-4302-8306-C51FCE28562F}"/>
              </a:ext>
            </a:extLst>
          </p:cNvPr>
          <p:cNvGrpSpPr/>
          <p:nvPr/>
        </p:nvGrpSpPr>
        <p:grpSpPr>
          <a:xfrm>
            <a:off x="408774" y="2124647"/>
            <a:ext cx="8317210" cy="423089"/>
            <a:chOff x="7756443" y="4078539"/>
            <a:chExt cx="5332647" cy="423089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5584943-963C-411E-9D0A-718540F8CB0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Несанкционированное прекращение подачи сигналов АЛС-АРС при движении подвижного состава</a:t>
              </a:r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90B1859E-B242-47B3-B907-98EB2CF2C19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382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BDE53AD9-A02F-4CCC-8145-B111AFCBA8E6}"/>
              </a:ext>
            </a:extLst>
          </p:cNvPr>
          <p:cNvSpPr/>
          <p:nvPr/>
        </p:nvSpPr>
        <p:spPr>
          <a:xfrm flipH="1">
            <a:off x="8922837" y="2128630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176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54 %      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1A8F19-A36A-4BD9-BD9A-D7D4B7F58FA3}"/>
              </a:ext>
            </a:extLst>
          </p:cNvPr>
          <p:cNvSpPr txBox="1"/>
          <p:nvPr/>
        </p:nvSpPr>
        <p:spPr>
          <a:xfrm>
            <a:off x="7699856" y="1265265"/>
            <a:ext cx="819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2023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E89AFF-460F-4588-8847-5F21CD31686B}"/>
              </a:ext>
            </a:extLst>
          </p:cNvPr>
          <p:cNvSpPr/>
          <p:nvPr/>
        </p:nvSpPr>
        <p:spPr>
          <a:xfrm>
            <a:off x="8979820" y="1277789"/>
            <a:ext cx="819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u="sng" dirty="0">
                <a:solidFill>
                  <a:srgbClr val="002060"/>
                </a:solidFill>
              </a:rPr>
              <a:t>2024 г.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3686720-F65A-44B9-B492-5FC3B1FC77EB}"/>
              </a:ext>
            </a:extLst>
          </p:cNvPr>
          <p:cNvGrpSpPr/>
          <p:nvPr/>
        </p:nvGrpSpPr>
        <p:grpSpPr>
          <a:xfrm>
            <a:off x="384735" y="2591954"/>
            <a:ext cx="8317210" cy="1257767"/>
            <a:chOff x="7756443" y="4078539"/>
            <a:chExt cx="5332647" cy="1455456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75D41024-F1CC-4029-B6E6-81C257FCAE9E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1448048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подвижного состава, в результате которых отменен один или более поезд или допущена </a:t>
              </a:r>
              <a:r>
                <a:rPr lang="ru-RU" sz="11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 – всего, вследствие отказа: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Электрооборудования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Механического оборудования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Нагрева буксового узла</a:t>
              </a:r>
            </a:p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			Автотормозного оборудования</a:t>
              </a:r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D01B2523-AADD-451E-927B-EDC3B260C167}"/>
                </a:ext>
              </a:extLst>
            </p:cNvPr>
            <p:cNvSpPr/>
            <p:nvPr/>
          </p:nvSpPr>
          <p:spPr>
            <a:xfrm flipH="1">
              <a:off x="12447782" y="4078539"/>
              <a:ext cx="641308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1907</a:t>
              </a:r>
            </a:p>
          </p:txBody>
        </p:sp>
      </p:grp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1293C2C-9DF3-40E2-A0AB-B556998AF394}"/>
              </a:ext>
            </a:extLst>
          </p:cNvPr>
          <p:cNvSpPr/>
          <p:nvPr/>
        </p:nvSpPr>
        <p:spPr>
          <a:xfrm flipH="1">
            <a:off x="8961372" y="2599362"/>
            <a:ext cx="1587549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2760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145 %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sp>
        <p:nvSpPr>
          <p:cNvPr id="41" name="Левая круглая скобка 105">
            <a:extLst>
              <a:ext uri="{FF2B5EF4-FFF2-40B4-BE49-F238E27FC236}">
                <a16:creationId xmlns:a16="http://schemas.microsoft.com/office/drawing/2014/main" id="{A9F4059E-53F8-4709-A35D-9A9BAE016283}"/>
              </a:ext>
            </a:extLst>
          </p:cNvPr>
          <p:cNvSpPr/>
          <p:nvPr/>
        </p:nvSpPr>
        <p:spPr>
          <a:xfrm>
            <a:off x="7621619" y="2979505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F49D0-2FF9-4E0C-AB35-924947BBC6E5}"/>
              </a:ext>
            </a:extLst>
          </p:cNvPr>
          <p:cNvSpPr txBox="1"/>
          <p:nvPr/>
        </p:nvSpPr>
        <p:spPr>
          <a:xfrm>
            <a:off x="7670820" y="2997599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1364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64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12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104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43" name="Левая круглая скобка 105">
            <a:extLst>
              <a:ext uri="{FF2B5EF4-FFF2-40B4-BE49-F238E27FC236}">
                <a16:creationId xmlns:a16="http://schemas.microsoft.com/office/drawing/2014/main" id="{F7D33FB1-ABC6-44C0-9541-B4F5E7F23224}"/>
              </a:ext>
            </a:extLst>
          </p:cNvPr>
          <p:cNvSpPr/>
          <p:nvPr/>
        </p:nvSpPr>
        <p:spPr>
          <a:xfrm>
            <a:off x="8872555" y="2989230"/>
            <a:ext cx="222289" cy="852094"/>
          </a:xfrm>
          <a:prstGeom prst="leftBracket">
            <a:avLst>
              <a:gd name="adj" fmla="val 104283"/>
            </a:avLst>
          </a:prstGeom>
          <a:noFill/>
          <a:ln w="28575">
            <a:solidFill>
              <a:srgbClr val="086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64286" tIns="32143" rIns="64286" bIns="32143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600" spc="-1" dirty="0">
              <a:solidFill>
                <a:srgbClr val="000000"/>
              </a:solidFill>
              <a:latin typeface="RF Dewi" panose="00000500000000000000" charset="-52"/>
              <a:ea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749086-CE07-418F-B40B-2C0BAED0C4CD}"/>
              </a:ext>
            </a:extLst>
          </p:cNvPr>
          <p:cNvSpPr txBox="1"/>
          <p:nvPr/>
        </p:nvSpPr>
        <p:spPr>
          <a:xfrm>
            <a:off x="8903105" y="2983164"/>
            <a:ext cx="651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-   2561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93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6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rgbClr val="0070C0"/>
                </a:solidFill>
                <a:latin typeface="RF Dewi" panose="00000500000000000000" charset="-52"/>
              </a:rPr>
              <a:t>100</a:t>
            </a:r>
          </a:p>
        </p:txBody>
      </p:sp>
      <p:cxnSp>
        <p:nvCxnSpPr>
          <p:cNvPr id="45" name="Прямая соединительная линия 106">
            <a:extLst>
              <a:ext uri="{FF2B5EF4-FFF2-40B4-BE49-F238E27FC236}">
                <a16:creationId xmlns:a16="http://schemas.microsoft.com/office/drawing/2014/main" id="{4D30F1DC-840B-4FE6-BBF8-C2CBCF05EDCB}"/>
              </a:ext>
            </a:extLst>
          </p:cNvPr>
          <p:cNvCxnSpPr>
            <a:cxnSpLocks/>
          </p:cNvCxnSpPr>
          <p:nvPr/>
        </p:nvCxnSpPr>
        <p:spPr>
          <a:xfrm flipV="1">
            <a:off x="7789336" y="3812312"/>
            <a:ext cx="2711171" cy="12069"/>
          </a:xfrm>
          <a:prstGeom prst="straightConnector1">
            <a:avLst/>
          </a:prstGeom>
          <a:ln w="28575">
            <a:solidFill>
              <a:srgbClr val="086489"/>
            </a:solidFill>
            <a:round/>
          </a:ln>
        </p:spPr>
      </p:cxn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AB8A40E-029C-4CC5-9811-F1690C357098}"/>
              </a:ext>
            </a:extLst>
          </p:cNvPr>
          <p:cNvGrpSpPr/>
          <p:nvPr/>
        </p:nvGrpSpPr>
        <p:grpSpPr>
          <a:xfrm>
            <a:off x="375866" y="3908211"/>
            <a:ext cx="8317210" cy="423089"/>
            <a:chOff x="7756443" y="4078539"/>
            <a:chExt cx="5332647" cy="42308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CE0C627-FD0B-4A63-9072-3F6B0A10A7A5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Повреждение, вызвавшее вынужденную остановку подвижного состава на перегоне (станции)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3A935FA-DA54-40F1-A7AF-5DF89D88F1BF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7</a:t>
              </a:r>
            </a:p>
          </p:txBody>
        </p:sp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8FA9D82E-6C69-4137-AA7E-83AA0E572BB1}"/>
              </a:ext>
            </a:extLst>
          </p:cNvPr>
          <p:cNvSpPr/>
          <p:nvPr/>
        </p:nvSpPr>
        <p:spPr>
          <a:xfrm flipH="1">
            <a:off x="8889929" y="3931088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2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71 %</a:t>
            </a:r>
            <a:endParaRPr lang="ru-RU" sz="16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599240E-A2A1-423E-AEE1-81FCD13D2918}"/>
              </a:ext>
            </a:extLst>
          </p:cNvPr>
          <p:cNvGrpSpPr/>
          <p:nvPr/>
        </p:nvGrpSpPr>
        <p:grpSpPr>
          <a:xfrm>
            <a:off x="360360" y="4375447"/>
            <a:ext cx="8317210" cy="423089"/>
            <a:chOff x="7756443" y="4078539"/>
            <a:chExt cx="5332647" cy="423089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FAD69AED-46F5-474A-BB58-13D6487D6363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станции без остановки или проезд сигнального знака «Остановка первого вагона», в результате чего не производилась высадка пассажиров </a:t>
              </a:r>
            </a:p>
          </p:txBody>
        </p: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A3A709FD-E1E7-4252-9EA2-9A15825DE5C1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16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45651EF8-C2C5-44FE-BE20-04DB4AA7B885}"/>
              </a:ext>
            </a:extLst>
          </p:cNvPr>
          <p:cNvSpPr/>
          <p:nvPr/>
        </p:nvSpPr>
        <p:spPr>
          <a:xfrm flipH="1">
            <a:off x="8874423" y="4424828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9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44 % </a:t>
            </a:r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	</a:t>
            </a:r>
            <a:endParaRPr lang="ru-RU" sz="1200" b="1" dirty="0">
              <a:solidFill>
                <a:schemeClr val="bg1"/>
              </a:solidFill>
              <a:latin typeface="RF Dewi" panose="00000500000000000000" charset="-52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02EE11D-F38F-482B-8142-D8B64F3AC192}"/>
              </a:ext>
            </a:extLst>
          </p:cNvPr>
          <p:cNvGrpSpPr/>
          <p:nvPr/>
        </p:nvGrpSpPr>
        <p:grpSpPr>
          <a:xfrm>
            <a:off x="360360" y="4876107"/>
            <a:ext cx="8317210" cy="423089"/>
            <a:chOff x="7756443" y="4078539"/>
            <a:chExt cx="5332647" cy="423089"/>
          </a:xfrm>
        </p:grpSpPr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F6541818-3D0F-4063-97C4-20C06C43EB5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Несанкционированный проезд запрещающего сигнала (в том числе погасшего или имеющего непонятное показание)</a:t>
              </a:r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79699824-AFFC-4A2C-9AB3-762F3BB956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25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07DCF56-8D1E-4783-B897-25DE78FB9083}"/>
              </a:ext>
            </a:extLst>
          </p:cNvPr>
          <p:cNvSpPr/>
          <p:nvPr/>
        </p:nvSpPr>
        <p:spPr>
          <a:xfrm flipH="1">
            <a:off x="8874423" y="4898984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18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28 %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D3B3838-2AD1-40AD-967F-7C20F0F44F34}"/>
              </a:ext>
            </a:extLst>
          </p:cNvPr>
          <p:cNvGrpSpPr/>
          <p:nvPr/>
        </p:nvGrpSpPr>
        <p:grpSpPr>
          <a:xfrm>
            <a:off x="348684" y="5773456"/>
            <a:ext cx="8317210" cy="317873"/>
            <a:chOff x="7756443" y="4078539"/>
            <a:chExt cx="5332647" cy="423089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75B86448-0A99-47A6-AB21-5C4B182C931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Нарушение габарита приближения оборудования</a:t>
              </a:r>
            </a:p>
          </p:txBody>
        </p:sp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950CDA6D-18C9-49DA-A93F-DB16FF7443BC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17</a:t>
              </a:r>
            </a:p>
          </p:txBody>
        </p:sp>
      </p:grp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B177B2CD-778E-4BAE-8A7E-30D310EB4534}"/>
              </a:ext>
            </a:extLst>
          </p:cNvPr>
          <p:cNvSpPr/>
          <p:nvPr/>
        </p:nvSpPr>
        <p:spPr>
          <a:xfrm flipH="1">
            <a:off x="8857713" y="5796349"/>
            <a:ext cx="1626084" cy="343538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7      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RF Dewi" panose="00000500000000000000" charset="-52"/>
              </a:rPr>
              <a:t>↓ 59 %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latin typeface="RF Dewi" panose="00000500000000000000" charset="-52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EA9C9DE8-2808-4C65-B5DE-4F4D643FB898}"/>
              </a:ext>
            </a:extLst>
          </p:cNvPr>
          <p:cNvGrpSpPr/>
          <p:nvPr/>
        </p:nvGrpSpPr>
        <p:grpSpPr>
          <a:xfrm>
            <a:off x="343000" y="6144333"/>
            <a:ext cx="8317210" cy="384626"/>
            <a:chOff x="7756443" y="4078539"/>
            <a:chExt cx="5332647" cy="423089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F9FD5CE2-60F1-4A7B-849D-8CCC5F7D210B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Заклинивание колесной пары в подвижном составе</a:t>
              </a:r>
            </a:p>
          </p:txBody>
        </p:sp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380DBFF5-B016-495C-AF69-A5A90A686A0A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63A97CB8-614C-4DC3-A67A-08CF05F7B617}"/>
              </a:ext>
            </a:extLst>
          </p:cNvPr>
          <p:cNvSpPr/>
          <p:nvPr/>
        </p:nvSpPr>
        <p:spPr>
          <a:xfrm flipH="1">
            <a:off x="8823995" y="6175199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8    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800 %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F2072AC-8D91-462C-9F4F-4A48FD083C17}"/>
              </a:ext>
            </a:extLst>
          </p:cNvPr>
          <p:cNvGrpSpPr/>
          <p:nvPr/>
        </p:nvGrpSpPr>
        <p:grpSpPr>
          <a:xfrm>
            <a:off x="334794" y="6608201"/>
            <a:ext cx="8317210" cy="384626"/>
            <a:chOff x="7756443" y="4078539"/>
            <a:chExt cx="5332647" cy="423089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193384B8-443C-4F23-B276-88E45ED43199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Пожары и возгорания</a:t>
              </a:r>
            </a:p>
          </p:txBody>
        </p:sp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E1E946F8-810C-4E56-A290-D901E9E4C4E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7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79300CC2-C3AB-4E6B-B769-660D8C860A66}"/>
              </a:ext>
            </a:extLst>
          </p:cNvPr>
          <p:cNvSpPr/>
          <p:nvPr/>
        </p:nvSpPr>
        <p:spPr>
          <a:xfrm flipH="1">
            <a:off x="8851728" y="6605459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7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-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7DDB67E5-A497-48D2-9BE1-7A1F5327507E}"/>
              </a:ext>
            </a:extLst>
          </p:cNvPr>
          <p:cNvGrpSpPr/>
          <p:nvPr/>
        </p:nvGrpSpPr>
        <p:grpSpPr>
          <a:xfrm>
            <a:off x="343000" y="7034371"/>
            <a:ext cx="8317210" cy="423089"/>
            <a:chOff x="7756443" y="4078539"/>
            <a:chExt cx="5332647" cy="423089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DA507C94-ABDA-49F9-8C37-14252C42EA06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Технические неисправности на объектах инфраструктуры, в результате которых отменен один и более поезд или допущена </a:t>
              </a:r>
              <a:r>
                <a:rPr lang="ru-RU" sz="1200" dirty="0" err="1">
                  <a:solidFill>
                    <a:srgbClr val="086489"/>
                  </a:solidFill>
                  <a:latin typeface="RF Dewi" panose="00000500000000000000" charset="-52"/>
                </a:rPr>
                <a:t>неграфиковая</a:t>
              </a:r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 высадка пассажиров</a:t>
              </a:r>
            </a:p>
          </p:txBody>
        </p:sp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C31671F6-D8AA-4B12-B922-BB6E3A1ADB2D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149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4748DE4-D7F8-4CB3-89A6-956558BD124A}"/>
              </a:ext>
            </a:extLst>
          </p:cNvPr>
          <p:cNvSpPr/>
          <p:nvPr/>
        </p:nvSpPr>
        <p:spPr>
          <a:xfrm flipH="1">
            <a:off x="8840353" y="7057988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507      </a:t>
            </a:r>
            <a:r>
              <a:rPr lang="ru-RU" sz="1600" b="1" dirty="0">
                <a:solidFill>
                  <a:srgbClr val="0070C0"/>
                </a:solidFill>
                <a:latin typeface="RF Dewi" panose="00000500000000000000" charset="-52"/>
              </a:rPr>
              <a:t>↑ 340 %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C872B79-A3A1-4F2A-A280-4E2BCEEC07B0}"/>
              </a:ext>
            </a:extLst>
          </p:cNvPr>
          <p:cNvGrpSpPr/>
          <p:nvPr/>
        </p:nvGrpSpPr>
        <p:grpSpPr>
          <a:xfrm>
            <a:off x="392607" y="1663092"/>
            <a:ext cx="8317210" cy="423089"/>
            <a:chOff x="7756443" y="4078539"/>
            <a:chExt cx="5332647" cy="423089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9AB9CB6F-8FF7-4203-93DD-F707B4B0F857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dirty="0">
                  <a:solidFill>
                    <a:srgbClr val="086489"/>
                  </a:solidFill>
                  <a:latin typeface="RF Dewi" panose="00000500000000000000" charset="-52"/>
                </a:rPr>
                <a:t>Столкновения и сходы подвижного состава при маневрах или других передвижениях</a:t>
              </a: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F45BB496-ED58-470C-966D-7D7D1A8DB505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1</a:t>
              </a:r>
              <a:endParaRPr lang="ru-RU" sz="1200" b="1" dirty="0">
                <a:solidFill>
                  <a:schemeClr val="bg1"/>
                </a:solidFill>
                <a:latin typeface="RF Dewi" panose="00000500000000000000" charset="-52"/>
              </a:endParaRPr>
            </a:p>
          </p:txBody>
        </p:sp>
      </p:grp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FBBACB90-E513-4A30-A94E-5CEA313A49C8}"/>
              </a:ext>
            </a:extLst>
          </p:cNvPr>
          <p:cNvSpPr/>
          <p:nvPr/>
        </p:nvSpPr>
        <p:spPr>
          <a:xfrm flipH="1">
            <a:off x="8906670" y="1667075"/>
            <a:ext cx="1626084" cy="415681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1 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-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RF Dewi" panose="00000500000000000000" charset="-52"/>
            </a:endParaRP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E9B9FF12-B2AD-4376-84C1-75B1FFC6877B}"/>
              </a:ext>
            </a:extLst>
          </p:cNvPr>
          <p:cNvGrpSpPr/>
          <p:nvPr/>
        </p:nvGrpSpPr>
        <p:grpSpPr>
          <a:xfrm>
            <a:off x="360360" y="5373226"/>
            <a:ext cx="8317210" cy="343538"/>
            <a:chOff x="7756443" y="4078539"/>
            <a:chExt cx="5332647" cy="423089"/>
          </a:xfrm>
        </p:grpSpPr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B755E784-3489-467A-9D96-07E891723A9D}"/>
                </a:ext>
              </a:extLst>
            </p:cNvPr>
            <p:cNvSpPr/>
            <p:nvPr/>
          </p:nvSpPr>
          <p:spPr>
            <a:xfrm flipH="1">
              <a:off x="7756443" y="4085947"/>
              <a:ext cx="4433747" cy="415681"/>
            </a:xfrm>
            <a:prstGeom prst="roundRect">
              <a:avLst>
                <a:gd name="adj" fmla="val 33048"/>
              </a:avLst>
            </a:prstGeom>
            <a:solidFill>
              <a:schemeClr val="bg1"/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>
                  <a:solidFill>
                    <a:srgbClr val="086489"/>
                  </a:solidFill>
                  <a:latin typeface="RF Dewi" panose="00000500000000000000" charset="-52"/>
                </a:rPr>
                <a:t>Нарушение габарита подвижного состава</a:t>
              </a:r>
            </a:p>
          </p:txBody>
        </p:sp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6CDC57FD-CB58-4126-8945-50D7B78AC06F}"/>
                </a:ext>
              </a:extLst>
            </p:cNvPr>
            <p:cNvSpPr/>
            <p:nvPr/>
          </p:nvSpPr>
          <p:spPr>
            <a:xfrm flipH="1">
              <a:off x="12452279" y="4078539"/>
              <a:ext cx="636811" cy="415681"/>
            </a:xfrm>
            <a:prstGeom prst="roundRect">
              <a:avLst>
                <a:gd name="adj" fmla="val 34937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864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ru-RU" sz="1600" b="1" dirty="0">
                  <a:solidFill>
                    <a:schemeClr val="bg1"/>
                  </a:solidFill>
                  <a:latin typeface="RF Dewi" panose="00000500000000000000" charset="-52"/>
                </a:rPr>
                <a:t>9</a:t>
              </a:r>
            </a:p>
          </p:txBody>
        </p:sp>
      </p:grpSp>
      <p:sp>
        <p:nvSpPr>
          <p:cNvPr id="82" name="Прямоугольник: скругленные углы 81">
            <a:extLst>
              <a:ext uri="{FF2B5EF4-FFF2-40B4-BE49-F238E27FC236}">
                <a16:creationId xmlns:a16="http://schemas.microsoft.com/office/drawing/2014/main" id="{B974C81C-DD45-4066-8618-29D688BB2D94}"/>
              </a:ext>
            </a:extLst>
          </p:cNvPr>
          <p:cNvSpPr/>
          <p:nvPr/>
        </p:nvSpPr>
        <p:spPr>
          <a:xfrm flipH="1">
            <a:off x="8861832" y="5362884"/>
            <a:ext cx="1626084" cy="377892"/>
          </a:xfrm>
          <a:prstGeom prst="roundRect">
            <a:avLst>
              <a:gd name="adj" fmla="val 3493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86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RF Dewi" panose="00000500000000000000" charset="-52"/>
              </a:rPr>
              <a:t>7           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RF Dewi" panose="00000500000000000000" charset="-52"/>
              </a:rPr>
              <a:t>↓ 23 % </a:t>
            </a:r>
            <a:endParaRPr lang="ru-RU" sz="1200" b="1" dirty="0">
              <a:solidFill>
                <a:srgbClr val="0070C0"/>
              </a:solidFill>
              <a:latin typeface="RF Dewi" panose="000005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613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275" name="CustomShape 5"/>
          <p:cNvSpPr/>
          <p:nvPr/>
        </p:nvSpPr>
        <p:spPr>
          <a:xfrm>
            <a:off x="555480" y="1414229"/>
            <a:ext cx="847548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2060"/>
                </a:solidFill>
                <a:latin typeface="Arial"/>
                <a:ea typeface="Microsoft YaHei"/>
              </a:rPr>
              <a:t>ГУП «Московский метрополитен»</a:t>
            </a:r>
            <a:endParaRPr lang="ru-RU" sz="1400" b="0" strike="noStrike" spc="-1" dirty="0">
              <a:solidFill>
                <a:srgbClr val="002060"/>
              </a:solidFill>
              <a:latin typeface="XO Orie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02469" y="1775519"/>
            <a:ext cx="5347493" cy="5529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dirty="0">
                <a:solidFill>
                  <a:srgbClr val="FF0000"/>
                </a:solidFill>
              </a:rPr>
              <a:t>31.05.2024</a:t>
            </a:r>
            <a:r>
              <a:rPr lang="ru-RU" sz="1100" b="1" dirty="0">
                <a:solidFill>
                  <a:srgbClr val="1F497D"/>
                </a:solidFill>
              </a:rPr>
              <a:t> в 21 час. 35 мин. при следовании поезда № 892 20 маршрута (состав модели 81-717/714 «номерной») по II главному пути перегона «Воробьевы горы – Спортивная», при скорости 55 км/ч произошло снятие напряжения 825 В с контактного рельса, из-за наличия на пути постороннего предмета (дверь кабины машиниста от впереди идущего состава 7 маршрута (состав модели 81-740/741 «Русич»).</a:t>
            </a:r>
            <a:endParaRPr lang="en-US" sz="1100" b="1" dirty="0">
              <a:solidFill>
                <a:srgbClr val="1F497D"/>
              </a:solidFill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dirty="0">
                <a:solidFill>
                  <a:srgbClr val="1F497D"/>
                </a:solidFill>
              </a:rPr>
              <a:t>В результате нарушения безопасности движения пострадавших нет, повреждено 13 узлов и 10 кронштейнов подвески контактного рельса.</a:t>
            </a:r>
          </a:p>
          <a:p>
            <a:pPr algn="just">
              <a:spcAft>
                <a:spcPts val="601"/>
              </a:spcAft>
            </a:pPr>
            <a:r>
              <a:rPr lang="ru-RU" sz="1100" b="1" dirty="0">
                <a:solidFill>
                  <a:srgbClr val="1F497D"/>
                </a:solidFill>
              </a:rPr>
              <a:t>Для установления причин и обстоятельств транспортного происшествия, в соответствии с приказом Минтранса России </a:t>
            </a:r>
            <a:br>
              <a:rPr lang="ru-RU" sz="1100" b="1" dirty="0">
                <a:solidFill>
                  <a:srgbClr val="1F497D"/>
                </a:solidFill>
              </a:rPr>
            </a:br>
            <a:r>
              <a:rPr lang="ru-RU" sz="1100" b="1" dirty="0">
                <a:solidFill>
                  <a:srgbClr val="1F497D"/>
                </a:solidFill>
              </a:rPr>
              <a:t>от 15 февраля 2023 г. № 43, перевозчиком (ГУП «Московский метрополитен») была создана комиссия, в состав которой включены представители Ространснадзора (1 сотрудник МТУ Ространснадзора по ЦФО и 1 сотрудник </a:t>
            </a:r>
            <a:r>
              <a:rPr lang="ru-RU" sz="1100" b="1" dirty="0" err="1">
                <a:solidFill>
                  <a:srgbClr val="1F497D"/>
                </a:solidFill>
              </a:rPr>
              <a:t>Госжелдорнадзора</a:t>
            </a:r>
            <a:r>
              <a:rPr lang="ru-RU" sz="1100" b="1" dirty="0">
                <a:solidFill>
                  <a:srgbClr val="1F497D"/>
                </a:solidFill>
              </a:rPr>
              <a:t>). 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Причиной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b="1" dirty="0">
                <a:solidFill>
                  <a:srgbClr val="1F497D"/>
                </a:solidFill>
              </a:rPr>
              <a:t>нарушения безопасности движения явилось нарушение машинистом электропоезда пункта 3.4.7 «Должностной инструкции машиниста электропоезда ГУП «Московский метрополитен», введенной в действие приказом от 17.06.2021 № УД-07-2210/21, в части не закрытия дверей кабины машиниста на замок и не осуществления контроля за беспрепятственным отправлением поезда со станции через станционное зеркало и мониторам видеонаблюдения в соответствии с п. 12.2.5 «Местной инструкции», что привело к повреждению объектов инфраструктуры по II главному пути перегона «Воробьевы горы – Спортивная» и падению на пути двери кабины машиниста.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По результатам проведенного расследования нарушение безопасности движения,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авария.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8A76FA0-FAFB-4A21-9087-4E90978BF42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76" y="1825560"/>
            <a:ext cx="4443064" cy="535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992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107159</TotalTime>
  <Words>1226</Words>
  <Application>Microsoft Office PowerPoint</Application>
  <PresentationFormat>Произвольный</PresentationFormat>
  <Paragraphs>204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20" baseType="lpstr">
      <vt:lpstr>Microsoft YaHei</vt:lpstr>
      <vt:lpstr>Arial</vt:lpstr>
      <vt:lpstr>Calibri</vt:lpstr>
      <vt:lpstr>Constantia</vt:lpstr>
      <vt:lpstr>DejaVu Sans</vt:lpstr>
      <vt:lpstr>RF Dewi</vt:lpstr>
      <vt:lpstr>Symbol</vt:lpstr>
      <vt:lpstr>Times New Roman</vt:lpstr>
      <vt:lpstr>Verdana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Елена Станиславовна</dc:creator>
  <cp:lastModifiedBy>Нестеркина Галина Сергеевна</cp:lastModifiedBy>
  <cp:revision>1656</cp:revision>
  <cp:lastPrinted>2025-02-03T14:08:03Z</cp:lastPrinted>
  <dcterms:created xsi:type="dcterms:W3CDTF">2017-02-02T03:52:01Z</dcterms:created>
  <dcterms:modified xsi:type="dcterms:W3CDTF">2025-02-14T12:21:54Z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